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81" r:id="rId4"/>
    <p:sldId id="270" r:id="rId5"/>
    <p:sldId id="257" r:id="rId6"/>
    <p:sldId id="273" r:id="rId7"/>
    <p:sldId id="258" r:id="rId8"/>
    <p:sldId id="272" r:id="rId9"/>
    <p:sldId id="266" r:id="rId10"/>
    <p:sldId id="267" r:id="rId11"/>
    <p:sldId id="260" r:id="rId12"/>
    <p:sldId id="263" r:id="rId13"/>
    <p:sldId id="259" r:id="rId14"/>
    <p:sldId id="280" r:id="rId15"/>
    <p:sldId id="265" r:id="rId16"/>
    <p:sldId id="264" r:id="rId17"/>
    <p:sldId id="261" r:id="rId18"/>
    <p:sldId id="268" r:id="rId19"/>
    <p:sldId id="262" r:id="rId20"/>
    <p:sldId id="269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/>
    <p:restoredTop sz="94694"/>
  </p:normalViewPr>
  <p:slideViewPr>
    <p:cSldViewPr snapToGrid="0">
      <p:cViewPr varScale="1">
        <p:scale>
          <a:sx n="105" d="100"/>
          <a:sy n="105" d="100"/>
        </p:scale>
        <p:origin x="2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D32F7-1690-061F-0E95-52A5E5EB4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C5068-28C9-3438-9249-23D482BE6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094E8-3741-EDE5-9F85-13D295FB0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DDF1-6619-764E-9F2F-6750FFA1E870}" type="datetimeFigureOut">
              <a:rPr lang="en-FR" smtClean="0"/>
              <a:t>12/10/2023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A8B0E-EDFC-6253-E7D3-702A8B65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19C02-17E8-A3FC-4984-C8DEE1838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E18-3A99-5046-9E00-CDE134C4E24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0803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6E6C-B591-ADF1-EA5D-0FF6A2C2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2691C4-C08C-0732-797D-9B469486E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3D6E5-81D8-4AE5-F930-8650E35D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DDF1-6619-764E-9F2F-6750FFA1E870}" type="datetimeFigureOut">
              <a:rPr lang="en-FR" smtClean="0"/>
              <a:t>12/10/2023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0EA75-65D0-5CB6-A233-895674606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4BF35-0CA5-2AD2-91F3-67A9C2CC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E18-3A99-5046-9E00-CDE134C4E24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0914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74A283-7AFD-7F56-E6DB-AC8A388DD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B6BCEC-4B8C-2C8D-6E7D-F5995A8B9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A2B1D-D441-5D91-9D09-C5ED6A59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DDF1-6619-764E-9F2F-6750FFA1E870}" type="datetimeFigureOut">
              <a:rPr lang="en-FR" smtClean="0"/>
              <a:t>12/10/2023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C1F05-4498-5FA3-2129-99FDF877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A37A1-FE1A-6848-3A3B-7C2F9B2A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E18-3A99-5046-9E00-CDE134C4E24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51914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5B897-0F63-8216-581E-7043EBC7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362B2-555B-3A43-1BF7-314BC146A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CD532-FD5F-B40E-B1B4-F2B42E2AE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DDF1-6619-764E-9F2F-6750FFA1E870}" type="datetimeFigureOut">
              <a:rPr lang="en-FR" smtClean="0"/>
              <a:t>12/10/2023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07EA9-222F-82A6-087B-1F50E744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CCD7B-1E5D-2A2E-1BE5-9884716D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E18-3A99-5046-9E00-CDE134C4E24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2579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32E3-A351-198D-326D-ADD20AA9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609D0-EA6E-D93F-0907-418F08166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CBF76-82A7-1E18-904B-BEBBDFC3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DDF1-6619-764E-9F2F-6750FFA1E870}" type="datetimeFigureOut">
              <a:rPr lang="en-FR" smtClean="0"/>
              <a:t>12/10/2023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DE587-B725-5ABF-A18A-F0A941350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D6F6A-8D90-35FF-1448-34F0E817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E18-3A99-5046-9E00-CDE134C4E24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0949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F052-A316-E7BB-DCC8-56F8FAF7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974DE-D149-7797-75D6-848D239DE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56204-72AA-0D98-3506-5CA39698E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DA211-E3E6-4FC5-F565-8CEAB56F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DDF1-6619-764E-9F2F-6750FFA1E870}" type="datetimeFigureOut">
              <a:rPr lang="en-FR" smtClean="0"/>
              <a:t>12/10/2023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F52AC-9578-8BAA-4997-8BCC6DCC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DC7AD-42FA-BD95-E478-C0709A7C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E18-3A99-5046-9E00-CDE134C4E24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7894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BEBF0-1184-A302-CEAB-F9BC9F07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5A10E-7E45-43C6-E0BA-9A016407C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A3292-E9F7-BBF4-9283-7AB93DB5C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AC31A-6B52-5F24-6035-F1CBF0099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19896C-C50E-1B45-2CBD-D556F86D9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2D47F7-9F6E-47E8-E76B-4F948130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DDF1-6619-764E-9F2F-6750FFA1E870}" type="datetimeFigureOut">
              <a:rPr lang="en-FR" smtClean="0"/>
              <a:t>12/10/2023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353D3-2046-3C90-5F67-DB433780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33595-6E84-1D87-3926-DACBC80D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E18-3A99-5046-9E00-CDE134C4E24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56871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AC8A7-2C07-FF54-2519-042C7661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1DC0C-43D3-35C7-65E8-2824308D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DDF1-6619-764E-9F2F-6750FFA1E870}" type="datetimeFigureOut">
              <a:rPr lang="en-FR" smtClean="0"/>
              <a:t>12/10/2023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E024-CF29-F5CC-54C4-D0863F4E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63E9D-F5F3-F9DC-588A-3ABFF104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E18-3A99-5046-9E00-CDE134C4E24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8127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E693A4-951E-C605-C819-3D30B0EF1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DDF1-6619-764E-9F2F-6750FFA1E870}" type="datetimeFigureOut">
              <a:rPr lang="en-FR" smtClean="0"/>
              <a:t>12/10/2023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24AE4-5AC0-3FB2-5EBD-C426E65A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E158A-669B-68FA-A3D0-C77D58B1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E18-3A99-5046-9E00-CDE134C4E24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3068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D39B2-E413-D3D0-B156-284C034A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76EBC-A0F7-F349-9B0E-5F1F1128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23FD4-154D-9711-5B1D-83338A572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B213B-F6C1-AC22-FD51-C46F9B47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DDF1-6619-764E-9F2F-6750FFA1E870}" type="datetimeFigureOut">
              <a:rPr lang="en-FR" smtClean="0"/>
              <a:t>12/10/2023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129C1-68CE-CC09-BF00-AB15DA02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1B64C-0F02-3DD0-B151-89E824E7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E18-3A99-5046-9E00-CDE134C4E24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6203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8FF8-19EF-A696-C89F-DD1D661CF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F00C5-B4E7-8407-5BB5-8A4B097AF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4F396-3B44-D20C-EDDA-48FF3B4EC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FF26B-CC58-FAFD-2038-C6B95365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DDF1-6619-764E-9F2F-6750FFA1E870}" type="datetimeFigureOut">
              <a:rPr lang="en-FR" smtClean="0"/>
              <a:t>12/10/2023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A3421-981C-DAA9-D28B-FE1A760A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33278-48BC-6BFF-AEA8-5D866871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CE18-3A99-5046-9E00-CDE134C4E24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3574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FD7C6E-C299-97F1-C8B2-3CFDB308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51676-F177-70E9-F60A-6198405B8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7240A-10B6-0E80-A4D1-51E4FD321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9DDF1-6619-764E-9F2F-6750FFA1E870}" type="datetimeFigureOut">
              <a:rPr lang="en-FR" smtClean="0"/>
              <a:t>12/10/2023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27C82-9BB1-468E-F62F-EC14C2C93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D8B67-CF81-D33B-B098-D526BD42B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3CE18-3A99-5046-9E00-CDE134C4E24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2941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4EDC-931D-746D-A836-62ED31D1B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FR" dirty="0"/>
              <a:t>Energy Efficiency</a:t>
            </a:r>
            <a:br>
              <a:rPr lang="en-FR" dirty="0"/>
            </a:br>
            <a:r>
              <a:rPr lang="en-FR" sz="3200" dirty="0"/>
              <a:t>Challenges and Opportunities</a:t>
            </a:r>
            <a:endParaRPr lang="en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38527-62EE-E3E5-7020-88F2BC1611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R" dirty="0"/>
          </a:p>
          <a:p>
            <a:r>
              <a:rPr lang="en-FR" dirty="0"/>
              <a:t>Barış Sanlı</a:t>
            </a:r>
          </a:p>
        </p:txBody>
      </p:sp>
    </p:spTree>
    <p:extLst>
      <p:ext uri="{BB962C8B-B14F-4D97-AF65-F5344CB8AC3E}">
        <p14:creationId xmlns:p14="http://schemas.microsoft.com/office/powerpoint/2010/main" val="147649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1371-F804-8B21-DBA8-B078DCE1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Hourly demnad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B9CD39D-95D3-C52C-9183-6A5136EE8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492" y="1629365"/>
            <a:ext cx="8447054" cy="46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DAA608-DDF3-9B1B-9F37-3C41F061106C}"/>
              </a:ext>
            </a:extLst>
          </p:cNvPr>
          <p:cNvSpPr txBox="1"/>
          <p:nvPr/>
        </p:nvSpPr>
        <p:spPr>
          <a:xfrm>
            <a:off x="1393239" y="6488668"/>
            <a:ext cx="8583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dirty="0"/>
              <a:t>https://www.sciencedirect.com/science/article/pii/S2666792421000184</a:t>
            </a:r>
          </a:p>
        </p:txBody>
      </p:sp>
      <p:pic>
        <p:nvPicPr>
          <p:cNvPr id="7" name="Picture 6" descr="A graph of different types of energy&#10;&#10;Description automatically generated with medium confidence">
            <a:extLst>
              <a:ext uri="{FF2B5EF4-FFF2-40B4-BE49-F238E27FC236}">
                <a16:creationId xmlns:a16="http://schemas.microsoft.com/office/drawing/2014/main" id="{F3457A78-DD63-9C94-25E4-E5078CE4B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789" y="1690688"/>
            <a:ext cx="4842798" cy="451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8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56A0E25D-8085-7A00-B06A-64E232411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774" y="2055315"/>
            <a:ext cx="5382108" cy="302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9416F5-4AE6-E280-9853-2AFCEA9BA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Weather Effect</a:t>
            </a:r>
          </a:p>
        </p:txBody>
      </p:sp>
      <p:pic>
        <p:nvPicPr>
          <p:cNvPr id="5" name="Content Placeholder 4" descr="A graph showing the value of a company&#10;&#10;Description automatically generated with medium confidence">
            <a:extLst>
              <a:ext uri="{FF2B5EF4-FFF2-40B4-BE49-F238E27FC236}">
                <a16:creationId xmlns:a16="http://schemas.microsoft.com/office/drawing/2014/main" id="{EA2996FE-84AC-B1B6-AA1C-1A00FC6F4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88670"/>
            <a:ext cx="3593265" cy="4351338"/>
          </a:xfrm>
        </p:spPr>
      </p:pic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78BBE245-0549-E699-60F5-46F47B942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914" y="1488670"/>
            <a:ext cx="3883269" cy="455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7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CFB53-51D8-7D16-D13E-0F6FE15C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Power Demand</a:t>
            </a:r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D2416E35-CCC0-6788-3827-DEDB45A8D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68326"/>
            <a:ext cx="12192000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9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A4F7C-68F7-827A-4EA5-CCEAC6E8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209"/>
            <a:ext cx="10515600" cy="914511"/>
          </a:xfrm>
        </p:spPr>
        <p:txBody>
          <a:bodyPr/>
          <a:lstStyle/>
          <a:p>
            <a:r>
              <a:rPr lang="en-FR" dirty="0"/>
              <a:t>Cooling and electricity demand</a:t>
            </a:r>
          </a:p>
        </p:txBody>
      </p:sp>
      <p:pic>
        <p:nvPicPr>
          <p:cNvPr id="5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D44E3C37-36CF-ABE4-DE58-76521070F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140" y="1025720"/>
            <a:ext cx="10515600" cy="431656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5DD64A-9200-6F38-6691-A827699091A7}"/>
              </a:ext>
            </a:extLst>
          </p:cNvPr>
          <p:cNvSpPr txBox="1"/>
          <p:nvPr/>
        </p:nvSpPr>
        <p:spPr>
          <a:xfrm>
            <a:off x="1412358" y="6492875"/>
            <a:ext cx="8308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050" dirty="0"/>
              <a:t>https://www.iea.org/commentaries/keeping-cool-in-a-hotter-world-is-using-more-energy-making-efficiency-more-important-than-ever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811F3C-BE01-10F9-33D1-00D75EE47234}"/>
              </a:ext>
            </a:extLst>
          </p:cNvPr>
          <p:cNvSpPr txBox="1"/>
          <p:nvPr/>
        </p:nvSpPr>
        <p:spPr>
          <a:xfrm>
            <a:off x="1329070" y="5460323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Graphik"/>
              </a:rPr>
              <a:t>“In Texas, for example, every 1°C increase in the average daily temperature above 24°C drives a rise of about 4% in electricity demand. In India, where air conditioner ownership is lower, the same temperature increase drives a 2% rise. ”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407275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D6EFE-C83B-0BAC-7A28-E365FA5F8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How usage impacts demand?</a:t>
            </a:r>
          </a:p>
        </p:txBody>
      </p:sp>
      <p:pic>
        <p:nvPicPr>
          <p:cNvPr id="5" name="Content Placeholder 4" descr="A graph of a temperature&#10;&#10;Description automatically generated">
            <a:extLst>
              <a:ext uri="{FF2B5EF4-FFF2-40B4-BE49-F238E27FC236}">
                <a16:creationId xmlns:a16="http://schemas.microsoft.com/office/drawing/2014/main" id="{1226C3BF-C04A-2419-7543-8E1BEE8A9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9752" y="1690688"/>
            <a:ext cx="5343567" cy="4351338"/>
          </a:xfrm>
        </p:spPr>
      </p:pic>
      <p:pic>
        <p:nvPicPr>
          <p:cNvPr id="7" name="Picture 6" descr="A graph of energy consumption with numbers and letters&#10;&#10;Description automatically generated">
            <a:extLst>
              <a:ext uri="{FF2B5EF4-FFF2-40B4-BE49-F238E27FC236}">
                <a16:creationId xmlns:a16="http://schemas.microsoft.com/office/drawing/2014/main" id="{8407E6F4-4623-7F84-34E4-64BA22621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9" y="1690688"/>
            <a:ext cx="5283011" cy="4351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C66737-924B-5A71-8E47-9BFC74A1F6B2}"/>
              </a:ext>
            </a:extLst>
          </p:cNvPr>
          <p:cNvSpPr txBox="1"/>
          <p:nvPr/>
        </p:nvSpPr>
        <p:spPr>
          <a:xfrm>
            <a:off x="1082566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dirty="0"/>
              <a:t>https://scialert.net/fulltext/?doi=ajaps.2014.79.87</a:t>
            </a:r>
          </a:p>
        </p:txBody>
      </p:sp>
    </p:spTree>
    <p:extLst>
      <p:ext uri="{BB962C8B-B14F-4D97-AF65-F5344CB8AC3E}">
        <p14:creationId xmlns:p14="http://schemas.microsoft.com/office/powerpoint/2010/main" val="4293934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91B9-900C-AFFD-F5C4-ED2B4D1C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But people are not buying?</a:t>
            </a:r>
          </a:p>
        </p:txBody>
      </p:sp>
      <p:pic>
        <p:nvPicPr>
          <p:cNvPr id="5" name="Content Placeholder 4" descr="A graph with blue dots&#10;&#10;Description automatically generated">
            <a:extLst>
              <a:ext uri="{FF2B5EF4-FFF2-40B4-BE49-F238E27FC236}">
                <a16:creationId xmlns:a16="http://schemas.microsoft.com/office/drawing/2014/main" id="{829FD820-101F-6DE4-83F0-B142D07A9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015" y="1825625"/>
            <a:ext cx="9733970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FF758B-F4AD-5227-497C-84306886D23C}"/>
              </a:ext>
            </a:extLst>
          </p:cNvPr>
          <p:cNvSpPr txBox="1"/>
          <p:nvPr/>
        </p:nvSpPr>
        <p:spPr>
          <a:xfrm>
            <a:off x="1424762" y="6492875"/>
            <a:ext cx="8689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100" dirty="0"/>
              <a:t>https://www.iea.org/commentaries/keeping-cool-in-a-hotter-world-is-using-more-energy-making-efficiency-more-important-than-ever</a:t>
            </a:r>
          </a:p>
        </p:txBody>
      </p:sp>
    </p:spTree>
    <p:extLst>
      <p:ext uri="{BB962C8B-B14F-4D97-AF65-F5344CB8AC3E}">
        <p14:creationId xmlns:p14="http://schemas.microsoft.com/office/powerpoint/2010/main" val="859975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4DBC-B2E2-2964-5008-C39CEA8A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44" y="0"/>
            <a:ext cx="10515600" cy="1325563"/>
          </a:xfrm>
        </p:spPr>
        <p:txBody>
          <a:bodyPr/>
          <a:lstStyle/>
          <a:p>
            <a:r>
              <a:rPr lang="en-FR" dirty="0"/>
              <a:t>Impact of social events</a:t>
            </a:r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DE8429D9-A356-D5E3-3A39-102FCB4F7D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76" y="1018152"/>
            <a:ext cx="7848475" cy="53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E6B537-48E6-6C1F-233C-083424D4F739}"/>
              </a:ext>
            </a:extLst>
          </p:cNvPr>
          <p:cNvSpPr txBox="1"/>
          <p:nvPr/>
        </p:nvSpPr>
        <p:spPr>
          <a:xfrm>
            <a:off x="308344" y="6492875"/>
            <a:ext cx="1853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National Grid ESO</a:t>
            </a:r>
          </a:p>
        </p:txBody>
      </p:sp>
    </p:spTree>
    <p:extLst>
      <p:ext uri="{BB962C8B-B14F-4D97-AF65-F5344CB8AC3E}">
        <p14:creationId xmlns:p14="http://schemas.microsoft.com/office/powerpoint/2010/main" val="148548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C19B5-E14A-50F9-186D-E801B3B48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Weather Impact</a:t>
            </a:r>
          </a:p>
        </p:txBody>
      </p:sp>
      <p:pic>
        <p:nvPicPr>
          <p:cNvPr id="5" name="Content Placeholder 4" descr="A graph with green and blue squares&#10;&#10;Description automatically generated">
            <a:extLst>
              <a:ext uri="{FF2B5EF4-FFF2-40B4-BE49-F238E27FC236}">
                <a16:creationId xmlns:a16="http://schemas.microsoft.com/office/drawing/2014/main" id="{FD8AB476-02DE-7362-6E91-38C8F7CD4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762" y="1538545"/>
            <a:ext cx="8962736" cy="47232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B6516C-75C5-8B98-6660-C32B22C5273C}"/>
              </a:ext>
            </a:extLst>
          </p:cNvPr>
          <p:cNvSpPr txBox="1"/>
          <p:nvPr/>
        </p:nvSpPr>
        <p:spPr>
          <a:xfrm>
            <a:off x="1020725" y="6354375"/>
            <a:ext cx="86469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200" dirty="0"/>
              <a:t>https://www.iea.org/commentaries/europe-s-energy-crisis-understanding-the-drivers-of-the-fall-in-electricity-demand</a:t>
            </a:r>
          </a:p>
        </p:txBody>
      </p:sp>
    </p:spTree>
    <p:extLst>
      <p:ext uri="{BB962C8B-B14F-4D97-AF65-F5344CB8AC3E}">
        <p14:creationId xmlns:p14="http://schemas.microsoft.com/office/powerpoint/2010/main" val="3395502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CD83-C026-4EB4-2576-47D9CAF90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12" y="0"/>
            <a:ext cx="10515600" cy="681037"/>
          </a:xfrm>
        </p:spPr>
        <p:txBody>
          <a:bodyPr>
            <a:normAutofit fontScale="90000"/>
          </a:bodyPr>
          <a:lstStyle/>
          <a:p>
            <a:r>
              <a:rPr lang="en-FR" dirty="0"/>
              <a:t>Here comes the sun</a:t>
            </a:r>
          </a:p>
        </p:txBody>
      </p:sp>
      <p:pic>
        <p:nvPicPr>
          <p:cNvPr id="5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3FD596A5-6D2F-06B0-6382-43A1176F9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1037"/>
            <a:ext cx="7177502" cy="6109774"/>
          </a:xfrm>
        </p:spPr>
      </p:pic>
      <p:pic>
        <p:nvPicPr>
          <p:cNvPr id="8194" name="Picture 2" descr="Equirectangular projection - Wikipedia">
            <a:extLst>
              <a:ext uri="{FF2B5EF4-FFF2-40B4-BE49-F238E27FC236}">
                <a16:creationId xmlns:a16="http://schemas.microsoft.com/office/drawing/2014/main" id="{2C425BEA-BD6A-5268-EE6B-5CF83C114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7502" y="2125939"/>
            <a:ext cx="5177190" cy="26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0E719F-C590-AF64-FA12-50EF914A258D}"/>
              </a:ext>
            </a:extLst>
          </p:cNvPr>
          <p:cNvCxnSpPr/>
          <p:nvPr/>
        </p:nvCxnSpPr>
        <p:spPr>
          <a:xfrm flipV="1">
            <a:off x="9633098" y="2432863"/>
            <a:ext cx="0" cy="6824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0A8C373-6380-0236-EFBB-F5318B5E071E}"/>
              </a:ext>
            </a:extLst>
          </p:cNvPr>
          <p:cNvSpPr txBox="1"/>
          <p:nvPr/>
        </p:nvSpPr>
        <p:spPr>
          <a:xfrm>
            <a:off x="9048307" y="1116419"/>
            <a:ext cx="2085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Summer Generation</a:t>
            </a:r>
          </a:p>
          <a:p>
            <a:r>
              <a:rPr lang="en-FR" dirty="0"/>
              <a:t>Winter Generation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7844BF-65A4-337D-FD93-0C7EAA5019EE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9048307" y="1439585"/>
            <a:ext cx="208537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561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9394B-0D1E-2740-578D-5FD47B79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More Electric?  Demand and Infrastructure</a:t>
            </a:r>
          </a:p>
        </p:txBody>
      </p:sp>
      <p:pic>
        <p:nvPicPr>
          <p:cNvPr id="3074" name="Picture 2" descr="power transmission and distribution kilometers">
            <a:extLst>
              <a:ext uri="{FF2B5EF4-FFF2-40B4-BE49-F238E27FC236}">
                <a16:creationId xmlns:a16="http://schemas.microsoft.com/office/drawing/2014/main" id="{B643ECDE-0259-AB62-F887-6F03B0FF28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426" y="1832547"/>
            <a:ext cx="8899156" cy="434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9684B3-42AB-B9CB-76B6-C4009EFDBC44}"/>
              </a:ext>
            </a:extLst>
          </p:cNvPr>
          <p:cNvSpPr txBox="1"/>
          <p:nvPr/>
        </p:nvSpPr>
        <p:spPr>
          <a:xfrm>
            <a:off x="620233" y="6321863"/>
            <a:ext cx="10951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dirty="0"/>
              <a:t>https://thundersaidenergy.com/downloads/power-grids-transmission-and-distribution-kilometers-by-country/</a:t>
            </a:r>
          </a:p>
        </p:txBody>
      </p:sp>
    </p:spTree>
    <p:extLst>
      <p:ext uri="{BB962C8B-B14F-4D97-AF65-F5344CB8AC3E}">
        <p14:creationId xmlns:p14="http://schemas.microsoft.com/office/powerpoint/2010/main" val="410105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post&#10;&#10;Description automatically generated">
            <a:extLst>
              <a:ext uri="{FF2B5EF4-FFF2-40B4-BE49-F238E27FC236}">
                <a16:creationId xmlns:a16="http://schemas.microsoft.com/office/drawing/2014/main" id="{628F659D-A45F-1E8E-20A7-D8C0E6A6D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97159"/>
            <a:ext cx="7139027" cy="5654675"/>
          </a:xfrm>
        </p:spPr>
      </p:pic>
      <p:pic>
        <p:nvPicPr>
          <p:cNvPr id="8" name="Picture 7" descr="A screenshot of a website&#10;&#10;Description automatically generated">
            <a:extLst>
              <a:ext uri="{FF2B5EF4-FFF2-40B4-BE49-F238E27FC236}">
                <a16:creationId xmlns:a16="http://schemas.microsoft.com/office/drawing/2014/main" id="{6709EE57-458D-C58E-4750-4D2E4BC47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451" y="1323703"/>
            <a:ext cx="4519179" cy="44544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8438A2-4718-9A9E-6033-97C7FCA42145}"/>
              </a:ext>
            </a:extLst>
          </p:cNvPr>
          <p:cNvSpPr/>
          <p:nvPr/>
        </p:nvSpPr>
        <p:spPr>
          <a:xfrm>
            <a:off x="9527177" y="3849189"/>
            <a:ext cx="2159726" cy="31350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34956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448E-4C47-FECF-572E-0C7FAB4B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R" sz="4000" dirty="0"/>
              <a:t>A fundamental assumption of energy consumer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D73DB-8C3E-41C6-9479-9796A31A4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dirty="0"/>
              <a:t>Is energy consumer rational?</a:t>
            </a:r>
          </a:p>
          <a:p>
            <a:r>
              <a:rPr lang="en-FR" dirty="0"/>
              <a:t>Knowledge action gap in Türkiye</a:t>
            </a:r>
          </a:p>
        </p:txBody>
      </p:sp>
      <p:pic>
        <p:nvPicPr>
          <p:cNvPr id="5" name="Picture 4" descr="A table with numbers and percentages&#10;&#10;Description automatically generated">
            <a:extLst>
              <a:ext uri="{FF2B5EF4-FFF2-40B4-BE49-F238E27FC236}">
                <a16:creationId xmlns:a16="http://schemas.microsoft.com/office/drawing/2014/main" id="{9143E7B8-E06D-B7BA-35DC-0427854CA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697" y="3114091"/>
            <a:ext cx="7772400" cy="2561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E40A6D-2789-2F5A-404C-99D42EF8127D}"/>
              </a:ext>
            </a:extLst>
          </p:cNvPr>
          <p:cNvSpPr txBox="1"/>
          <p:nvPr/>
        </p:nvSpPr>
        <p:spPr>
          <a:xfrm>
            <a:off x="1382233" y="6311900"/>
            <a:ext cx="9673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Green nudging the energy crisis, Barış Sanlı, </a:t>
            </a:r>
            <a:r>
              <a:rPr lang="en-GB" dirty="0"/>
              <a:t>Network Industries Quarterly, Vol. 24, issue 2, 2022 (July)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059266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29AF6-48A0-C786-CC6B-63E52E222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Behavioural Insights - BIToolkit</a:t>
            </a:r>
          </a:p>
        </p:txBody>
      </p:sp>
      <p:pic>
        <p:nvPicPr>
          <p:cNvPr id="5" name="Content Placeholder 4" descr="A screenshot of a checklist&#10;&#10;Description automatically generated">
            <a:extLst>
              <a:ext uri="{FF2B5EF4-FFF2-40B4-BE49-F238E27FC236}">
                <a16:creationId xmlns:a16="http://schemas.microsoft.com/office/drawing/2014/main" id="{69A8421C-75B2-7E80-19D4-3CBDBE593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1" y="1690688"/>
            <a:ext cx="6032229" cy="3893186"/>
          </a:xfrm>
        </p:spPr>
      </p:pic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641EFF5-5ACF-1F1A-485F-841881744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538" y="1690688"/>
            <a:ext cx="5512621" cy="38931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0D3326-20AA-094D-A0F5-F0E7E245DAF7}"/>
              </a:ext>
            </a:extLst>
          </p:cNvPr>
          <p:cNvSpPr txBox="1"/>
          <p:nvPr/>
        </p:nvSpPr>
        <p:spPr>
          <a:xfrm>
            <a:off x="3095848" y="61337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dirty="0"/>
              <a:t>https://www.bitoolkit.userstcp.org</a:t>
            </a:r>
          </a:p>
        </p:txBody>
      </p:sp>
    </p:spTree>
    <p:extLst>
      <p:ext uri="{BB962C8B-B14F-4D97-AF65-F5344CB8AC3E}">
        <p14:creationId xmlns:p14="http://schemas.microsoft.com/office/powerpoint/2010/main" val="3399500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73CA-5480-959C-539A-EB2DB51C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BI - Checklist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23EF7C-F021-D7B5-C206-3BD8C2F17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01" y="1328096"/>
            <a:ext cx="3617620" cy="5164779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EEB6F4-B09E-8313-5C9E-BCFF40E7A0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285" y="1325563"/>
            <a:ext cx="3966164" cy="5167312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AE81A7-0793-6899-A90B-CA2C4FCCE9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213" y="1308991"/>
            <a:ext cx="3617620" cy="51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30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FBCB-A1DC-6A0C-1ADF-48BD0A5C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A  more nuanced policy design</a:t>
            </a:r>
          </a:p>
        </p:txBody>
      </p:sp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0F6BCFE4-E199-6734-3481-8EC61E392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" y="1438215"/>
            <a:ext cx="3515210" cy="5035610"/>
          </a:xfr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5283DFFF-6F93-F0E2-C9C5-A90C5C7DB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881" y="1520825"/>
            <a:ext cx="389568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87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5F33-A17F-879D-0980-5DED5D32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Before 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EF840-146A-9209-2757-7DFE7841E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825625"/>
            <a:ext cx="10957560" cy="4351338"/>
          </a:xfrm>
        </p:spPr>
        <p:txBody>
          <a:bodyPr/>
          <a:lstStyle/>
          <a:p>
            <a:pPr marL="0" indent="0">
              <a:buNone/>
            </a:pPr>
            <a:r>
              <a:rPr lang="en-FR" sz="3600" dirty="0"/>
              <a:t>Question:</a:t>
            </a:r>
          </a:p>
          <a:p>
            <a:pPr marL="514350" indent="-514350">
              <a:buAutoNum type="arabicPeriod"/>
            </a:pPr>
            <a:r>
              <a:rPr lang="en-FR" sz="3600" dirty="0"/>
              <a:t>Find a government energy efficiency program</a:t>
            </a:r>
          </a:p>
          <a:p>
            <a:pPr marL="514350" indent="-514350">
              <a:buAutoNum type="arabicPeriod"/>
            </a:pPr>
            <a:r>
              <a:rPr lang="en-FR" sz="3600" dirty="0"/>
              <a:t>Use BIToolkit to recreate such a policy</a:t>
            </a:r>
          </a:p>
          <a:p>
            <a:pPr marL="514350" indent="-514350">
              <a:buAutoNum type="arabicPeriod"/>
            </a:pPr>
            <a:r>
              <a:rPr lang="en-FR" sz="3600" dirty="0"/>
              <a:t>Check scholar.google.com for such programs &amp; results</a:t>
            </a:r>
          </a:p>
          <a:p>
            <a:pPr marL="514350" indent="-514350">
              <a:buAutoNum type="arabicPeriod"/>
            </a:pPr>
            <a:r>
              <a:rPr lang="en-FR" sz="3600" dirty="0"/>
              <a:t>Offer “tweaks” for such programs</a:t>
            </a:r>
          </a:p>
          <a:p>
            <a:pPr marL="0" indent="0">
              <a:buNone/>
            </a:pP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263889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4175C-2617-8241-31ED-97D7CF41D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Future of Energy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C74BC-B0DA-6022-A5BE-00B68C813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dirty="0"/>
              <a:t>More insight about consumer</a:t>
            </a:r>
          </a:p>
          <a:p>
            <a:r>
              <a:rPr lang="en-FR" dirty="0"/>
              <a:t>Still heating &amp; cooling demands will be important</a:t>
            </a:r>
          </a:p>
          <a:p>
            <a:r>
              <a:rPr lang="en-FR" dirty="0"/>
              <a:t>Energy efficiency is the first tool</a:t>
            </a:r>
          </a:p>
          <a:p>
            <a:r>
              <a:rPr lang="en-FR" dirty="0"/>
              <a:t>Electricity markets have 3 major problems</a:t>
            </a:r>
          </a:p>
          <a:p>
            <a:pPr lvl="1"/>
            <a:r>
              <a:rPr lang="en-FR" dirty="0"/>
              <a:t>Time shifting (storage) (In oil we have 90 days of storage, can it avoid crisis?)</a:t>
            </a:r>
          </a:p>
          <a:p>
            <a:pPr lvl="1"/>
            <a:r>
              <a:rPr lang="en-FR" dirty="0"/>
              <a:t>Competition of Zero Marginal Cost Resources</a:t>
            </a:r>
          </a:p>
          <a:p>
            <a:pPr lvl="2"/>
            <a:r>
              <a:rPr lang="en-FR" dirty="0"/>
              <a:t>How to compete among three similar solar panels (in fossil fuels, efficiency)</a:t>
            </a:r>
          </a:p>
          <a:p>
            <a:pPr lvl="1"/>
            <a:r>
              <a:rPr lang="en-FR" dirty="0"/>
              <a:t>The new understanding of consumer</a:t>
            </a:r>
          </a:p>
          <a:p>
            <a:pPr lvl="2"/>
            <a:r>
              <a:rPr lang="en-FR" dirty="0"/>
              <a:t>Classic consumer + Behavioral Insights</a:t>
            </a:r>
          </a:p>
        </p:txBody>
      </p:sp>
    </p:spTree>
    <p:extLst>
      <p:ext uri="{BB962C8B-B14F-4D97-AF65-F5344CB8AC3E}">
        <p14:creationId xmlns:p14="http://schemas.microsoft.com/office/powerpoint/2010/main" val="1745005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C0501-C92F-E0B2-A92C-C14F944F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0" y="3186702"/>
            <a:ext cx="5257800" cy="1325563"/>
          </a:xfrm>
        </p:spPr>
        <p:txBody>
          <a:bodyPr/>
          <a:lstStyle/>
          <a:p>
            <a:r>
              <a:rPr lang="en-FR" dirty="0"/>
              <a:t>Thank you</a:t>
            </a:r>
            <a:br>
              <a:rPr lang="en-FR" dirty="0"/>
            </a:br>
            <a:r>
              <a:rPr lang="en-FR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429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BA7B-E153-0E4E-2F2C-03A479A3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52" y="200723"/>
            <a:ext cx="10515600" cy="561467"/>
          </a:xfrm>
        </p:spPr>
        <p:txBody>
          <a:bodyPr>
            <a:normAutofit fontScale="90000"/>
          </a:bodyPr>
          <a:lstStyle/>
          <a:p>
            <a:r>
              <a:rPr lang="en-FR" dirty="0"/>
              <a:t>For climate targets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E9C4C75-AD39-8702-7BB6-D464B3ACB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68" y="997935"/>
            <a:ext cx="9680448" cy="528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40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14B2-E89B-3998-53F7-6630E39D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F254B-16D0-24B2-D853-3DE96FC15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dirty="0"/>
              <a:t>Main Points</a:t>
            </a:r>
          </a:p>
          <a:p>
            <a:pPr lvl="1"/>
            <a:r>
              <a:rPr lang="en-GB" dirty="0"/>
              <a:t>N</a:t>
            </a:r>
            <a:r>
              <a:rPr lang="en-FR" dirty="0"/>
              <a:t>uts &amp; Bolts of Energy Demand (Weather &amp; Temperature example)</a:t>
            </a:r>
          </a:p>
          <a:p>
            <a:r>
              <a:rPr lang="en-FR" dirty="0"/>
              <a:t>Main questions</a:t>
            </a:r>
          </a:p>
          <a:p>
            <a:pPr lvl="1"/>
            <a:r>
              <a:rPr lang="en-FR" dirty="0"/>
              <a:t>Data</a:t>
            </a:r>
          </a:p>
          <a:p>
            <a:pPr lvl="2"/>
            <a:r>
              <a:rPr lang="en-FR" dirty="0"/>
              <a:t>Heating dynamics</a:t>
            </a:r>
          </a:p>
          <a:p>
            <a:pPr lvl="2"/>
            <a:r>
              <a:rPr lang="en-FR" dirty="0"/>
              <a:t>Cooling dynamics</a:t>
            </a:r>
          </a:p>
          <a:p>
            <a:pPr lvl="2"/>
            <a:r>
              <a:rPr lang="en-FR" dirty="0"/>
              <a:t>And how solar generation interacts with these</a:t>
            </a:r>
          </a:p>
          <a:p>
            <a:pPr lvl="1"/>
            <a:r>
              <a:rPr lang="en-FR" dirty="0"/>
              <a:t>Consumer</a:t>
            </a:r>
          </a:p>
          <a:p>
            <a:pPr lvl="2"/>
            <a:r>
              <a:rPr lang="en-FR" dirty="0"/>
              <a:t>Knowledge-Action Gap</a:t>
            </a:r>
          </a:p>
          <a:p>
            <a:pPr lvl="1"/>
            <a:r>
              <a:rPr lang="en-FR" dirty="0"/>
              <a:t>Policy design with behavioral tools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BD1C9527-582B-E914-4F93-66D9886D4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66559" y="2995453"/>
            <a:ext cx="5342779" cy="209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A351F56D-2C82-AD93-A6FD-F0B222877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R" altLang="en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241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49948-4541-FCFE-0D2C-CF1079AD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9640" cy="1325563"/>
          </a:xfrm>
        </p:spPr>
        <p:txBody>
          <a:bodyPr/>
          <a:lstStyle/>
          <a:p>
            <a:r>
              <a:rPr lang="en-FR" dirty="0"/>
              <a:t>Broken Windows Theory and Energy Efficiency</a:t>
            </a:r>
          </a:p>
        </p:txBody>
      </p:sp>
      <p:pic>
        <p:nvPicPr>
          <p:cNvPr id="10242" name="Picture 2" descr="Broken Windows Theory">
            <a:extLst>
              <a:ext uri="{FF2B5EF4-FFF2-40B4-BE49-F238E27FC236}">
                <a16:creationId xmlns:a16="http://schemas.microsoft.com/office/drawing/2014/main" id="{733A2422-B196-FD8F-06EC-495664879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379" y="2441396"/>
            <a:ext cx="5279461" cy="276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B03219-1C60-589E-FB96-9EFDE588863F}"/>
              </a:ext>
            </a:extLst>
          </p:cNvPr>
          <p:cNvSpPr txBox="1"/>
          <p:nvPr/>
        </p:nvSpPr>
        <p:spPr>
          <a:xfrm>
            <a:off x="838200" y="2035452"/>
            <a:ext cx="56388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0" i="0" u="none" strike="noStrike" dirty="0">
                <a:solidFill>
                  <a:srgbClr val="2C2D30"/>
                </a:solidFill>
                <a:effectLst/>
                <a:latin typeface="Proxima Nova Regular"/>
              </a:rPr>
              <a:t>“One unrepaired broken window is a signal that no one cares, and so breaking more windows costs nothing.”</a:t>
            </a:r>
            <a:endParaRPr lang="en-FR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5E124-1ABE-6CBA-D95D-80B633D99CF3}"/>
              </a:ext>
            </a:extLst>
          </p:cNvPr>
          <p:cNvSpPr txBox="1"/>
          <p:nvPr/>
        </p:nvSpPr>
        <p:spPr>
          <a:xfrm>
            <a:off x="1644102" y="6308209"/>
            <a:ext cx="7147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dirty="0"/>
              <a:t>https://www.psychologytoday.com/ie/basics/broken-windows-theory</a:t>
            </a:r>
          </a:p>
        </p:txBody>
      </p:sp>
    </p:spTree>
    <p:extLst>
      <p:ext uri="{BB962C8B-B14F-4D97-AF65-F5344CB8AC3E}">
        <p14:creationId xmlns:p14="http://schemas.microsoft.com/office/powerpoint/2010/main" val="46214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7DD8-B0F5-D07C-B810-3FA61B8A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How IEA sees it?</a:t>
            </a:r>
          </a:p>
        </p:txBody>
      </p:sp>
      <p:pic>
        <p:nvPicPr>
          <p:cNvPr id="5" name="Content Placeholder 4" descr="A collage of several images of energy efficiency&#10;&#10;Description automatically generated with medium confidence">
            <a:extLst>
              <a:ext uri="{FF2B5EF4-FFF2-40B4-BE49-F238E27FC236}">
                <a16:creationId xmlns:a16="http://schemas.microsoft.com/office/drawing/2014/main" id="{E7C45138-A3AD-AB1F-3697-FF3D5202A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40536"/>
            <a:ext cx="5788891" cy="4351338"/>
          </a:xfrm>
        </p:spPr>
      </p:pic>
      <p:pic>
        <p:nvPicPr>
          <p:cNvPr id="7" name="Picture 6" descr="A graph of energy consumption&#10;&#10;Description automatically generated">
            <a:extLst>
              <a:ext uri="{FF2B5EF4-FFF2-40B4-BE49-F238E27FC236}">
                <a16:creationId xmlns:a16="http://schemas.microsoft.com/office/drawing/2014/main" id="{1593F24C-BB9D-2C9E-FF71-D31F3F3B7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891" y="1690688"/>
            <a:ext cx="6445273" cy="38356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D8090F-9D5C-8414-D8F3-85E8C379C7B6}"/>
              </a:ext>
            </a:extLst>
          </p:cNvPr>
          <p:cNvSpPr txBox="1"/>
          <p:nvPr/>
        </p:nvSpPr>
        <p:spPr>
          <a:xfrm>
            <a:off x="2729461" y="6123543"/>
            <a:ext cx="6118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dirty="0"/>
              <a:t>https://www.iea.org/reports/energy-efficiency-2022</a:t>
            </a:r>
          </a:p>
        </p:txBody>
      </p:sp>
    </p:spTree>
    <p:extLst>
      <p:ext uri="{BB962C8B-B14F-4D97-AF65-F5344CB8AC3E}">
        <p14:creationId xmlns:p14="http://schemas.microsoft.com/office/powerpoint/2010/main" val="269095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cy Packages For Energy Efficiency">
            <a:extLst>
              <a:ext uri="{FF2B5EF4-FFF2-40B4-BE49-F238E27FC236}">
                <a16:creationId xmlns:a16="http://schemas.microsoft.com/office/drawing/2014/main" id="{91F5143E-0D16-D0EE-9061-D3FBDEF96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704" y="0"/>
            <a:ext cx="9722069" cy="687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5317B-A919-8DD6-258C-821D5B7D553E}"/>
              </a:ext>
            </a:extLst>
          </p:cNvPr>
          <p:cNvSpPr txBox="1"/>
          <p:nvPr/>
        </p:nvSpPr>
        <p:spPr>
          <a:xfrm>
            <a:off x="-106326" y="6550223"/>
            <a:ext cx="128441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400" dirty="0"/>
              <a:t>https://www.iea.org/reports/energy-efficiency-the-decade-for-action/energy-efficiency-policy-toolkit-2023-from-sonderborg-to-versailles#abstract</a:t>
            </a:r>
          </a:p>
        </p:txBody>
      </p:sp>
    </p:spTree>
    <p:extLst>
      <p:ext uri="{BB962C8B-B14F-4D97-AF65-F5344CB8AC3E}">
        <p14:creationId xmlns:p14="http://schemas.microsoft.com/office/powerpoint/2010/main" val="417198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BA7F-A45A-CD8A-2302-CB041505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315"/>
          </a:xfrm>
        </p:spPr>
        <p:txBody>
          <a:bodyPr/>
          <a:lstStyle/>
          <a:p>
            <a:r>
              <a:rPr lang="en-FR" dirty="0"/>
              <a:t>Global Primary Energy Intensity</a:t>
            </a:r>
          </a:p>
        </p:txBody>
      </p:sp>
      <p:pic>
        <p:nvPicPr>
          <p:cNvPr id="5" name="Content Placeholder 4" descr="A graph of energy efficiency improvement&#10;&#10;Description automatically generated">
            <a:extLst>
              <a:ext uri="{FF2B5EF4-FFF2-40B4-BE49-F238E27FC236}">
                <a16:creationId xmlns:a16="http://schemas.microsoft.com/office/drawing/2014/main" id="{CEF4BD54-BEB7-C038-091E-3AF105711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342" y="1456293"/>
            <a:ext cx="8535316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B6F1DD-BAB5-B7A1-CD24-82097D57C93A}"/>
              </a:ext>
            </a:extLst>
          </p:cNvPr>
          <p:cNvSpPr txBox="1"/>
          <p:nvPr/>
        </p:nvSpPr>
        <p:spPr>
          <a:xfrm>
            <a:off x="289560" y="63119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dirty="0"/>
              <a:t>https://www.iea.org/reports/energy-efficiency-2022</a:t>
            </a:r>
          </a:p>
        </p:txBody>
      </p:sp>
    </p:spTree>
    <p:extLst>
      <p:ext uri="{BB962C8B-B14F-4D97-AF65-F5344CB8AC3E}">
        <p14:creationId xmlns:p14="http://schemas.microsoft.com/office/powerpoint/2010/main" val="210910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F706-313E-A0AA-1C3C-5996BE53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F56E2-5D58-CC59-04BD-3FC81AA55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688" y="1591709"/>
            <a:ext cx="10515600" cy="4351338"/>
          </a:xfrm>
        </p:spPr>
        <p:txBody>
          <a:bodyPr/>
          <a:lstStyle/>
          <a:p>
            <a:r>
              <a:rPr lang="en-FR" dirty="0"/>
              <a:t>Demand = f(human activity, temperature, economic activity)</a:t>
            </a:r>
          </a:p>
          <a:p>
            <a:pPr marL="0" indent="0">
              <a:buNone/>
            </a:pPr>
            <a:endParaRPr lang="en-FR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1A3B83B-D476-91AB-1796-9191722A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7295" y="2471590"/>
            <a:ext cx="6917410" cy="38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95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497</Words>
  <Application>Microsoft Macintosh PowerPoint</Application>
  <PresentationFormat>Widescreen</PresentationFormat>
  <Paragraphs>71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Graphik</vt:lpstr>
      <vt:lpstr>Proxima Nova Regular</vt:lpstr>
      <vt:lpstr>Office Theme</vt:lpstr>
      <vt:lpstr>Energy Efficiency Challenges and Opportunities</vt:lpstr>
      <vt:lpstr>PowerPoint Presentation</vt:lpstr>
      <vt:lpstr>For climate targets</vt:lpstr>
      <vt:lpstr>Summary</vt:lpstr>
      <vt:lpstr>Broken Windows Theory and Energy Efficiency</vt:lpstr>
      <vt:lpstr>How IEA sees it?</vt:lpstr>
      <vt:lpstr>PowerPoint Presentation</vt:lpstr>
      <vt:lpstr>Global Primary Energy Intensity</vt:lpstr>
      <vt:lpstr>Theory</vt:lpstr>
      <vt:lpstr>Hourly demnad</vt:lpstr>
      <vt:lpstr>Weather Effect</vt:lpstr>
      <vt:lpstr>Power Demand</vt:lpstr>
      <vt:lpstr>Cooling and electricity demand</vt:lpstr>
      <vt:lpstr>How usage impacts demand?</vt:lpstr>
      <vt:lpstr>But people are not buying?</vt:lpstr>
      <vt:lpstr>Impact of social events</vt:lpstr>
      <vt:lpstr>Weather Impact</vt:lpstr>
      <vt:lpstr>Here comes the sun</vt:lpstr>
      <vt:lpstr>More Electric?  Demand and Infrastructure</vt:lpstr>
      <vt:lpstr>A fundamental assumption of energy consumer</vt:lpstr>
      <vt:lpstr>Behavioural Insights - BIToolkit</vt:lpstr>
      <vt:lpstr>BI - Checklist</vt:lpstr>
      <vt:lpstr>A  more nuanced policy design</vt:lpstr>
      <vt:lpstr>Before closing</vt:lpstr>
      <vt:lpstr>Future of Energy Markets</vt:lpstr>
      <vt:lpstr>Thank you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Efficiency Challenges and Opportunities</dc:title>
  <dc:creator>B Sanli</dc:creator>
  <cp:lastModifiedBy>B Sanli</cp:lastModifiedBy>
  <cp:revision>6</cp:revision>
  <dcterms:created xsi:type="dcterms:W3CDTF">2023-10-11T06:53:20Z</dcterms:created>
  <dcterms:modified xsi:type="dcterms:W3CDTF">2023-10-12T14:17:07Z</dcterms:modified>
</cp:coreProperties>
</file>